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82" r:id="rId4"/>
    <p:sldId id="278" r:id="rId5"/>
    <p:sldId id="280" r:id="rId6"/>
    <p:sldId id="279" r:id="rId7"/>
    <p:sldId id="293" r:id="rId8"/>
    <p:sldId id="261" r:id="rId9"/>
    <p:sldId id="262" r:id="rId10"/>
    <p:sldId id="294" r:id="rId11"/>
    <p:sldId id="275" r:id="rId12"/>
    <p:sldId id="277" r:id="rId13"/>
    <p:sldId id="276" r:id="rId14"/>
    <p:sldId id="268" r:id="rId15"/>
    <p:sldId id="286" r:id="rId16"/>
    <p:sldId id="283" r:id="rId17"/>
    <p:sldId id="257" r:id="rId18"/>
    <p:sldId id="266" r:id="rId19"/>
    <p:sldId id="273" r:id="rId20"/>
    <p:sldId id="292" r:id="rId21"/>
    <p:sldId id="288" r:id="rId22"/>
    <p:sldId id="260" r:id="rId23"/>
    <p:sldId id="269" r:id="rId24"/>
    <p:sldId id="270" r:id="rId25"/>
    <p:sldId id="284" r:id="rId26"/>
    <p:sldId id="285" r:id="rId27"/>
    <p:sldId id="274" r:id="rId28"/>
    <p:sldId id="281" r:id="rId29"/>
    <p:sldId id="291" r:id="rId30"/>
    <p:sldId id="290" r:id="rId31"/>
    <p:sldId id="28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47851E-3A8D-47F8-BCAC-3CA93B926D40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3C5A8CE-81C5-4F8A-9FFB-F837382B2E75}">
      <dgm:prSet phldrT="[Text]" custT="1"/>
      <dgm:spPr/>
      <dgm:t>
        <a:bodyPr/>
        <a:lstStyle/>
        <a:p>
          <a:r>
            <a:rPr lang="en-SG" sz="1600" baseline="0" dirty="0"/>
            <a:t>Play</a:t>
          </a:r>
          <a:endParaRPr lang="en-GB" sz="1600" baseline="0" dirty="0"/>
        </a:p>
      </dgm:t>
    </dgm:pt>
    <dgm:pt modelId="{24074446-2989-45DB-83E0-B47868BB4BA0}" type="parTrans" cxnId="{D5B2B352-5393-4BD8-84BA-52C889A1F2C7}">
      <dgm:prSet/>
      <dgm:spPr/>
      <dgm:t>
        <a:bodyPr/>
        <a:lstStyle/>
        <a:p>
          <a:endParaRPr lang="en-GB"/>
        </a:p>
      </dgm:t>
    </dgm:pt>
    <dgm:pt modelId="{F81772BD-ADEE-4C4A-A339-0D80E0A47398}" type="sibTrans" cxnId="{D5B2B352-5393-4BD8-84BA-52C889A1F2C7}">
      <dgm:prSet/>
      <dgm:spPr/>
      <dgm:t>
        <a:bodyPr/>
        <a:lstStyle/>
        <a:p>
          <a:endParaRPr lang="en-GB"/>
        </a:p>
      </dgm:t>
    </dgm:pt>
    <dgm:pt modelId="{ACE238C2-3A96-4089-BE71-6708A8493C92}">
      <dgm:prSet phldrT="[Text]" custT="1"/>
      <dgm:spPr/>
      <dgm:t>
        <a:bodyPr/>
        <a:lstStyle/>
        <a:p>
          <a:r>
            <a:rPr lang="en-SG" sz="1400" dirty="0"/>
            <a:t>Outcome: Win/Lose</a:t>
          </a:r>
          <a:endParaRPr lang="en-GB" sz="1400" dirty="0"/>
        </a:p>
      </dgm:t>
    </dgm:pt>
    <dgm:pt modelId="{A6DAB9CB-A0E2-43CB-A1E8-50C0B0042486}" type="parTrans" cxnId="{CA789F18-BA6E-408C-81F6-7329437C90B6}">
      <dgm:prSet/>
      <dgm:spPr/>
      <dgm:t>
        <a:bodyPr/>
        <a:lstStyle/>
        <a:p>
          <a:endParaRPr lang="en-GB"/>
        </a:p>
      </dgm:t>
    </dgm:pt>
    <dgm:pt modelId="{9043F53D-CA13-4CDA-9A39-F148FF9E68EE}" type="sibTrans" cxnId="{CA789F18-BA6E-408C-81F6-7329437C90B6}">
      <dgm:prSet/>
      <dgm:spPr/>
      <dgm:t>
        <a:bodyPr/>
        <a:lstStyle/>
        <a:p>
          <a:endParaRPr lang="en-GB"/>
        </a:p>
      </dgm:t>
    </dgm:pt>
    <dgm:pt modelId="{25932F69-F56A-4751-8AF7-13684D3C6B1C}">
      <dgm:prSet phldrT="[Text]" custT="1"/>
      <dgm:spPr/>
      <dgm:t>
        <a:bodyPr/>
        <a:lstStyle/>
        <a:p>
          <a:r>
            <a:rPr lang="en-SG" sz="1600" dirty="0"/>
            <a:t>Learn</a:t>
          </a:r>
          <a:endParaRPr lang="en-GB" sz="1600" dirty="0"/>
        </a:p>
      </dgm:t>
    </dgm:pt>
    <dgm:pt modelId="{5A295E9E-ECC0-4AFD-85BD-A4674F7C4768}" type="parTrans" cxnId="{A358E05F-8196-4952-B94B-D37233095D7A}">
      <dgm:prSet/>
      <dgm:spPr/>
      <dgm:t>
        <a:bodyPr/>
        <a:lstStyle/>
        <a:p>
          <a:endParaRPr lang="en-GB"/>
        </a:p>
      </dgm:t>
    </dgm:pt>
    <dgm:pt modelId="{BB58D9B6-77E6-450B-A110-4EC307E01F97}" type="sibTrans" cxnId="{A358E05F-8196-4952-B94B-D37233095D7A}">
      <dgm:prSet/>
      <dgm:spPr/>
      <dgm:t>
        <a:bodyPr/>
        <a:lstStyle/>
        <a:p>
          <a:endParaRPr lang="en-GB"/>
        </a:p>
      </dgm:t>
    </dgm:pt>
    <dgm:pt modelId="{B6461B80-6A22-42B4-AA9C-85C939A91963}" type="pres">
      <dgm:prSet presAssocID="{B447851E-3A8D-47F8-BCAC-3CA93B926D40}" presName="cycle" presStyleCnt="0">
        <dgm:presLayoutVars>
          <dgm:dir/>
          <dgm:resizeHandles val="exact"/>
        </dgm:presLayoutVars>
      </dgm:prSet>
      <dgm:spPr/>
    </dgm:pt>
    <dgm:pt modelId="{D38A6FCE-B7B6-428D-A02E-5EA0F5DA9BB3}" type="pres">
      <dgm:prSet presAssocID="{83C5A8CE-81C5-4F8A-9FFB-F837382B2E75}" presName="node" presStyleLbl="node1" presStyleIdx="0" presStyleCnt="3">
        <dgm:presLayoutVars>
          <dgm:bulletEnabled val="1"/>
        </dgm:presLayoutVars>
      </dgm:prSet>
      <dgm:spPr/>
    </dgm:pt>
    <dgm:pt modelId="{F6CF02FB-6F33-428C-98EB-ED21255B350E}" type="pres">
      <dgm:prSet presAssocID="{F81772BD-ADEE-4C4A-A339-0D80E0A47398}" presName="sibTrans" presStyleLbl="sibTrans2D1" presStyleIdx="0" presStyleCnt="3"/>
      <dgm:spPr/>
    </dgm:pt>
    <dgm:pt modelId="{BE1D6881-0A18-4F6B-8A42-729760E80833}" type="pres">
      <dgm:prSet presAssocID="{F81772BD-ADEE-4C4A-A339-0D80E0A47398}" presName="connectorText" presStyleLbl="sibTrans2D1" presStyleIdx="0" presStyleCnt="3"/>
      <dgm:spPr/>
    </dgm:pt>
    <dgm:pt modelId="{8E13B76E-37C2-4DD4-A8C3-64856BDFC632}" type="pres">
      <dgm:prSet presAssocID="{ACE238C2-3A96-4089-BE71-6708A8493C92}" presName="node" presStyleLbl="node1" presStyleIdx="1" presStyleCnt="3">
        <dgm:presLayoutVars>
          <dgm:bulletEnabled val="1"/>
        </dgm:presLayoutVars>
      </dgm:prSet>
      <dgm:spPr/>
    </dgm:pt>
    <dgm:pt modelId="{562CDED3-63BE-47AA-B3B3-641F0B4BF404}" type="pres">
      <dgm:prSet presAssocID="{9043F53D-CA13-4CDA-9A39-F148FF9E68EE}" presName="sibTrans" presStyleLbl="sibTrans2D1" presStyleIdx="1" presStyleCnt="3"/>
      <dgm:spPr/>
    </dgm:pt>
    <dgm:pt modelId="{448A0572-391F-4377-938C-F3B39E45B472}" type="pres">
      <dgm:prSet presAssocID="{9043F53D-CA13-4CDA-9A39-F148FF9E68EE}" presName="connectorText" presStyleLbl="sibTrans2D1" presStyleIdx="1" presStyleCnt="3"/>
      <dgm:spPr/>
    </dgm:pt>
    <dgm:pt modelId="{C7197F4B-C444-4749-B523-3E825EC7E283}" type="pres">
      <dgm:prSet presAssocID="{25932F69-F56A-4751-8AF7-13684D3C6B1C}" presName="node" presStyleLbl="node1" presStyleIdx="2" presStyleCnt="3">
        <dgm:presLayoutVars>
          <dgm:bulletEnabled val="1"/>
        </dgm:presLayoutVars>
      </dgm:prSet>
      <dgm:spPr/>
    </dgm:pt>
    <dgm:pt modelId="{AC9445F2-8EC8-4653-8020-DB07136FA3DB}" type="pres">
      <dgm:prSet presAssocID="{BB58D9B6-77E6-450B-A110-4EC307E01F97}" presName="sibTrans" presStyleLbl="sibTrans2D1" presStyleIdx="2" presStyleCnt="3"/>
      <dgm:spPr/>
    </dgm:pt>
    <dgm:pt modelId="{D6DCFCE0-4AB0-406A-BDD6-ECE4EBE84E1C}" type="pres">
      <dgm:prSet presAssocID="{BB58D9B6-77E6-450B-A110-4EC307E01F97}" presName="connectorText" presStyleLbl="sibTrans2D1" presStyleIdx="2" presStyleCnt="3"/>
      <dgm:spPr/>
    </dgm:pt>
  </dgm:ptLst>
  <dgm:cxnLst>
    <dgm:cxn modelId="{2B71FA02-D660-4D67-986E-AB67B407AEAE}" type="presOf" srcId="{F81772BD-ADEE-4C4A-A339-0D80E0A47398}" destId="{BE1D6881-0A18-4F6B-8A42-729760E80833}" srcOrd="1" destOrd="0" presId="urn:microsoft.com/office/officeart/2005/8/layout/cycle2"/>
    <dgm:cxn modelId="{04B5D410-ED7F-4E98-A10D-B72673F88A42}" type="presOf" srcId="{25932F69-F56A-4751-8AF7-13684D3C6B1C}" destId="{C7197F4B-C444-4749-B523-3E825EC7E283}" srcOrd="0" destOrd="0" presId="urn:microsoft.com/office/officeart/2005/8/layout/cycle2"/>
    <dgm:cxn modelId="{CA789F18-BA6E-408C-81F6-7329437C90B6}" srcId="{B447851E-3A8D-47F8-BCAC-3CA93B926D40}" destId="{ACE238C2-3A96-4089-BE71-6708A8493C92}" srcOrd="1" destOrd="0" parTransId="{A6DAB9CB-A0E2-43CB-A1E8-50C0B0042486}" sibTransId="{9043F53D-CA13-4CDA-9A39-F148FF9E68EE}"/>
    <dgm:cxn modelId="{A358E05F-8196-4952-B94B-D37233095D7A}" srcId="{B447851E-3A8D-47F8-BCAC-3CA93B926D40}" destId="{25932F69-F56A-4751-8AF7-13684D3C6B1C}" srcOrd="2" destOrd="0" parTransId="{5A295E9E-ECC0-4AFD-85BD-A4674F7C4768}" sibTransId="{BB58D9B6-77E6-450B-A110-4EC307E01F97}"/>
    <dgm:cxn modelId="{59097C6E-417F-4BE7-BC89-5CB6BDA0FACD}" type="presOf" srcId="{F81772BD-ADEE-4C4A-A339-0D80E0A47398}" destId="{F6CF02FB-6F33-428C-98EB-ED21255B350E}" srcOrd="0" destOrd="0" presId="urn:microsoft.com/office/officeart/2005/8/layout/cycle2"/>
    <dgm:cxn modelId="{D5B2B352-5393-4BD8-84BA-52C889A1F2C7}" srcId="{B447851E-3A8D-47F8-BCAC-3CA93B926D40}" destId="{83C5A8CE-81C5-4F8A-9FFB-F837382B2E75}" srcOrd="0" destOrd="0" parTransId="{24074446-2989-45DB-83E0-B47868BB4BA0}" sibTransId="{F81772BD-ADEE-4C4A-A339-0D80E0A47398}"/>
    <dgm:cxn modelId="{45E1AE54-E8DD-4A10-A671-374D68E7E078}" type="presOf" srcId="{9043F53D-CA13-4CDA-9A39-F148FF9E68EE}" destId="{562CDED3-63BE-47AA-B3B3-641F0B4BF404}" srcOrd="0" destOrd="0" presId="urn:microsoft.com/office/officeart/2005/8/layout/cycle2"/>
    <dgm:cxn modelId="{67A0FC79-8FFB-47F9-83D7-D64618837111}" type="presOf" srcId="{B447851E-3A8D-47F8-BCAC-3CA93B926D40}" destId="{B6461B80-6A22-42B4-AA9C-85C939A91963}" srcOrd="0" destOrd="0" presId="urn:microsoft.com/office/officeart/2005/8/layout/cycle2"/>
    <dgm:cxn modelId="{7829C782-B590-4022-8E60-8A58FA27DF97}" type="presOf" srcId="{9043F53D-CA13-4CDA-9A39-F148FF9E68EE}" destId="{448A0572-391F-4377-938C-F3B39E45B472}" srcOrd="1" destOrd="0" presId="urn:microsoft.com/office/officeart/2005/8/layout/cycle2"/>
    <dgm:cxn modelId="{35C63EB9-3930-46A5-97F2-3C29DFF428F3}" type="presOf" srcId="{ACE238C2-3A96-4089-BE71-6708A8493C92}" destId="{8E13B76E-37C2-4DD4-A8C3-64856BDFC632}" srcOrd="0" destOrd="0" presId="urn:microsoft.com/office/officeart/2005/8/layout/cycle2"/>
    <dgm:cxn modelId="{EFEA47C3-5802-4372-837D-42BF86A8E45F}" type="presOf" srcId="{83C5A8CE-81C5-4F8A-9FFB-F837382B2E75}" destId="{D38A6FCE-B7B6-428D-A02E-5EA0F5DA9BB3}" srcOrd="0" destOrd="0" presId="urn:microsoft.com/office/officeart/2005/8/layout/cycle2"/>
    <dgm:cxn modelId="{8EB119EA-308D-4BD1-8DB0-FAC2F9258892}" type="presOf" srcId="{BB58D9B6-77E6-450B-A110-4EC307E01F97}" destId="{AC9445F2-8EC8-4653-8020-DB07136FA3DB}" srcOrd="0" destOrd="0" presId="urn:microsoft.com/office/officeart/2005/8/layout/cycle2"/>
    <dgm:cxn modelId="{817E78F1-80DC-4D39-9706-54C13E174771}" type="presOf" srcId="{BB58D9B6-77E6-450B-A110-4EC307E01F97}" destId="{D6DCFCE0-4AB0-406A-BDD6-ECE4EBE84E1C}" srcOrd="1" destOrd="0" presId="urn:microsoft.com/office/officeart/2005/8/layout/cycle2"/>
    <dgm:cxn modelId="{7E10858F-E6C3-4DAD-A228-CB5F01DE9C43}" type="presParOf" srcId="{B6461B80-6A22-42B4-AA9C-85C939A91963}" destId="{D38A6FCE-B7B6-428D-A02E-5EA0F5DA9BB3}" srcOrd="0" destOrd="0" presId="urn:microsoft.com/office/officeart/2005/8/layout/cycle2"/>
    <dgm:cxn modelId="{A6C7C70F-EBB7-4932-A2DF-3B6F16EC603A}" type="presParOf" srcId="{B6461B80-6A22-42B4-AA9C-85C939A91963}" destId="{F6CF02FB-6F33-428C-98EB-ED21255B350E}" srcOrd="1" destOrd="0" presId="urn:microsoft.com/office/officeart/2005/8/layout/cycle2"/>
    <dgm:cxn modelId="{45D66151-A91A-4305-8816-70ACEEBBC4B6}" type="presParOf" srcId="{F6CF02FB-6F33-428C-98EB-ED21255B350E}" destId="{BE1D6881-0A18-4F6B-8A42-729760E80833}" srcOrd="0" destOrd="0" presId="urn:microsoft.com/office/officeart/2005/8/layout/cycle2"/>
    <dgm:cxn modelId="{72E1DC8E-556D-43CE-ACAC-527E2B3A761A}" type="presParOf" srcId="{B6461B80-6A22-42B4-AA9C-85C939A91963}" destId="{8E13B76E-37C2-4DD4-A8C3-64856BDFC632}" srcOrd="2" destOrd="0" presId="urn:microsoft.com/office/officeart/2005/8/layout/cycle2"/>
    <dgm:cxn modelId="{883F2BA0-85DF-4DC4-A2F8-48CA5133774A}" type="presParOf" srcId="{B6461B80-6A22-42B4-AA9C-85C939A91963}" destId="{562CDED3-63BE-47AA-B3B3-641F0B4BF404}" srcOrd="3" destOrd="0" presId="urn:microsoft.com/office/officeart/2005/8/layout/cycle2"/>
    <dgm:cxn modelId="{0D9DE06A-7A7E-4B49-8884-B09B7E53E77F}" type="presParOf" srcId="{562CDED3-63BE-47AA-B3B3-641F0B4BF404}" destId="{448A0572-391F-4377-938C-F3B39E45B472}" srcOrd="0" destOrd="0" presId="urn:microsoft.com/office/officeart/2005/8/layout/cycle2"/>
    <dgm:cxn modelId="{BA9B5D0F-267F-49A8-9A51-ABC9C716D278}" type="presParOf" srcId="{B6461B80-6A22-42B4-AA9C-85C939A91963}" destId="{C7197F4B-C444-4749-B523-3E825EC7E283}" srcOrd="4" destOrd="0" presId="urn:microsoft.com/office/officeart/2005/8/layout/cycle2"/>
    <dgm:cxn modelId="{5C487F43-6E01-46C6-BA8E-E4274EF6ABB2}" type="presParOf" srcId="{B6461B80-6A22-42B4-AA9C-85C939A91963}" destId="{AC9445F2-8EC8-4653-8020-DB07136FA3DB}" srcOrd="5" destOrd="0" presId="urn:microsoft.com/office/officeart/2005/8/layout/cycle2"/>
    <dgm:cxn modelId="{13047A3A-F34C-47B9-BF98-1AE62AD30886}" type="presParOf" srcId="{AC9445F2-8EC8-4653-8020-DB07136FA3DB}" destId="{D6DCFCE0-4AB0-406A-BDD6-ECE4EBE84E1C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8A6FCE-B7B6-428D-A02E-5EA0F5DA9BB3}">
      <dsp:nvSpPr>
        <dsp:cNvPr id="0" name=""/>
        <dsp:cNvSpPr/>
      </dsp:nvSpPr>
      <dsp:spPr>
        <a:xfrm>
          <a:off x="1229243" y="33"/>
          <a:ext cx="1318692" cy="1318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600" kern="1200" baseline="0" dirty="0"/>
            <a:t>Play</a:t>
          </a:r>
          <a:endParaRPr lang="en-GB" sz="1600" kern="1200" baseline="0" dirty="0"/>
        </a:p>
      </dsp:txBody>
      <dsp:txXfrm>
        <a:off x="1422361" y="193151"/>
        <a:ext cx="932456" cy="932456"/>
      </dsp:txXfrm>
    </dsp:sp>
    <dsp:sp modelId="{F6CF02FB-6F33-428C-98EB-ED21255B350E}">
      <dsp:nvSpPr>
        <dsp:cNvPr id="0" name=""/>
        <dsp:cNvSpPr/>
      </dsp:nvSpPr>
      <dsp:spPr>
        <a:xfrm rot="3600000">
          <a:off x="2203315" y="1286885"/>
          <a:ext cx="352083" cy="4450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2229721" y="1330160"/>
        <a:ext cx="246458" cy="267034"/>
      </dsp:txXfrm>
    </dsp:sp>
    <dsp:sp modelId="{8E13B76E-37C2-4DD4-A8C3-64856BDFC632}">
      <dsp:nvSpPr>
        <dsp:cNvPr id="0" name=""/>
        <dsp:cNvSpPr/>
      </dsp:nvSpPr>
      <dsp:spPr>
        <a:xfrm>
          <a:off x="2220743" y="1717362"/>
          <a:ext cx="1318692" cy="1318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400" kern="1200" dirty="0"/>
            <a:t>Outcome: Win/Lose</a:t>
          </a:r>
          <a:endParaRPr lang="en-GB" sz="1400" kern="1200" dirty="0"/>
        </a:p>
      </dsp:txBody>
      <dsp:txXfrm>
        <a:off x="2413861" y="1910480"/>
        <a:ext cx="932456" cy="932456"/>
      </dsp:txXfrm>
    </dsp:sp>
    <dsp:sp modelId="{562CDED3-63BE-47AA-B3B3-641F0B4BF404}">
      <dsp:nvSpPr>
        <dsp:cNvPr id="0" name=""/>
        <dsp:cNvSpPr/>
      </dsp:nvSpPr>
      <dsp:spPr>
        <a:xfrm rot="10800000">
          <a:off x="1722512" y="2154179"/>
          <a:ext cx="352083" cy="4450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 rot="10800000">
        <a:off x="1828137" y="2243191"/>
        <a:ext cx="246458" cy="267034"/>
      </dsp:txXfrm>
    </dsp:sp>
    <dsp:sp modelId="{C7197F4B-C444-4749-B523-3E825EC7E283}">
      <dsp:nvSpPr>
        <dsp:cNvPr id="0" name=""/>
        <dsp:cNvSpPr/>
      </dsp:nvSpPr>
      <dsp:spPr>
        <a:xfrm>
          <a:off x="237742" y="1717362"/>
          <a:ext cx="1318692" cy="1318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600" kern="1200" dirty="0"/>
            <a:t>Learn</a:t>
          </a:r>
          <a:endParaRPr lang="en-GB" sz="1600" kern="1200" dirty="0"/>
        </a:p>
      </dsp:txBody>
      <dsp:txXfrm>
        <a:off x="430860" y="1910480"/>
        <a:ext cx="932456" cy="932456"/>
      </dsp:txXfrm>
    </dsp:sp>
    <dsp:sp modelId="{AC9445F2-8EC8-4653-8020-DB07136FA3DB}">
      <dsp:nvSpPr>
        <dsp:cNvPr id="0" name=""/>
        <dsp:cNvSpPr/>
      </dsp:nvSpPr>
      <dsp:spPr>
        <a:xfrm rot="18000000">
          <a:off x="1211815" y="1304144"/>
          <a:ext cx="352083" cy="4450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1238221" y="1438893"/>
        <a:ext cx="246458" cy="267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9/30/2019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9/30/2019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9/30/2019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9/30/2019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9/30/2019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9/30/2019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9/30/2019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web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30.web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D413B-CB29-492F-86C6-935AC0C0B1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Human and Machine Learning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22FA77-8B75-4C9F-870A-A4EC5D7840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Reflections on intelligence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1682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3C84F-7A65-4764-A6F0-E6F28438D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Science Hierarchy of Needs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9F021C-2EB8-49E5-937B-C018F71AC6B6}"/>
              </a:ext>
            </a:extLst>
          </p:cNvPr>
          <p:cNvSpPr/>
          <p:nvPr/>
        </p:nvSpPr>
        <p:spPr>
          <a:xfrm>
            <a:off x="150253" y="1381975"/>
            <a:ext cx="106551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SG" dirty="0"/>
          </a:p>
          <a:p>
            <a:pPr lvl="2"/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C78C46-6CE4-495E-96C4-742015BD7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166" y="1524836"/>
            <a:ext cx="7059010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61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3C84F-7A65-4764-A6F0-E6F28438D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Tips on Machine Learning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98E42-D32C-415F-AA04-145088684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331259"/>
            <a:ext cx="10441596" cy="5185451"/>
          </a:xfrm>
        </p:spPr>
        <p:txBody>
          <a:bodyPr>
            <a:normAutofit lnSpcReduction="10000"/>
          </a:bodyPr>
          <a:lstStyle/>
          <a:p>
            <a:r>
              <a:rPr lang="en-SG" dirty="0"/>
              <a:t>Identify the problem statement / hypothesis</a:t>
            </a:r>
          </a:p>
          <a:p>
            <a:pPr lvl="1"/>
            <a:r>
              <a:rPr lang="en-SG" dirty="0"/>
              <a:t>Is it a problem that requires machine learning or something else?</a:t>
            </a:r>
          </a:p>
          <a:p>
            <a:pPr lvl="1"/>
            <a:r>
              <a:rPr lang="en-SG" dirty="0"/>
              <a:t>Is the data required to solve the problem available?</a:t>
            </a:r>
          </a:p>
          <a:p>
            <a:pPr lvl="1"/>
            <a:endParaRPr lang="en-SG" dirty="0"/>
          </a:p>
          <a:p>
            <a:r>
              <a:rPr lang="en-SG" dirty="0"/>
              <a:t>Data Engineering</a:t>
            </a:r>
          </a:p>
          <a:p>
            <a:pPr lvl="1"/>
            <a:r>
              <a:rPr lang="en-SG" dirty="0"/>
              <a:t>Data quality, cleaning</a:t>
            </a:r>
          </a:p>
          <a:p>
            <a:pPr lvl="1"/>
            <a:r>
              <a:rPr lang="en-SG" dirty="0"/>
              <a:t>Data understanding and exploration</a:t>
            </a:r>
          </a:p>
          <a:p>
            <a:pPr lvl="2"/>
            <a:r>
              <a:rPr lang="en-SG" dirty="0"/>
              <a:t>BEWARE BIAS IN DATA!!</a:t>
            </a:r>
          </a:p>
          <a:p>
            <a:pPr lvl="1"/>
            <a:r>
              <a:rPr lang="en-SG" dirty="0"/>
              <a:t>Data augmentation – 3</a:t>
            </a:r>
            <a:r>
              <a:rPr lang="en-SG" baseline="30000" dirty="0"/>
              <a:t>rd</a:t>
            </a:r>
            <a:r>
              <a:rPr lang="en-SG" dirty="0"/>
              <a:t> party sources</a:t>
            </a:r>
          </a:p>
          <a:p>
            <a:endParaRPr lang="en-SG" dirty="0"/>
          </a:p>
          <a:p>
            <a:r>
              <a:rPr lang="en-SG" dirty="0"/>
              <a:t>Feature Engineering</a:t>
            </a:r>
          </a:p>
          <a:p>
            <a:pPr lvl="1"/>
            <a:r>
              <a:rPr lang="en-SG" dirty="0"/>
              <a:t>Modify or combine the data so that an algorithm can learn better</a:t>
            </a:r>
          </a:p>
          <a:p>
            <a:pPr lvl="1"/>
            <a:r>
              <a:rPr lang="en-SG" dirty="0"/>
              <a:t>Some algorithms can do this by themselves</a:t>
            </a:r>
          </a:p>
          <a:p>
            <a:endParaRPr lang="en-SG" dirty="0"/>
          </a:p>
          <a:p>
            <a:pPr lvl="1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31681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3C84F-7A65-4764-A6F0-E6F28438D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Tips on Machine Learning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98E42-D32C-415F-AA04-145088684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331259"/>
            <a:ext cx="10441596" cy="5074023"/>
          </a:xfrm>
        </p:spPr>
        <p:txBody>
          <a:bodyPr>
            <a:normAutofit/>
          </a:bodyPr>
          <a:lstStyle/>
          <a:p>
            <a:r>
              <a:rPr lang="en-SG" dirty="0"/>
              <a:t>Algorithms</a:t>
            </a:r>
          </a:p>
          <a:p>
            <a:pPr lvl="1"/>
            <a:r>
              <a:rPr lang="en-SG" dirty="0"/>
              <a:t>For a fresh new problem, we don’t know which algorithm works best</a:t>
            </a:r>
          </a:p>
          <a:p>
            <a:pPr lvl="1"/>
            <a:r>
              <a:rPr lang="en-SG" dirty="0"/>
              <a:t>Simple algorithms tends to take less data, time and effort to train (start with these)</a:t>
            </a:r>
          </a:p>
          <a:p>
            <a:pPr lvl="2"/>
            <a:r>
              <a:rPr lang="en-SG" dirty="0"/>
              <a:t>Tends to provide explanations – descriptive statistics, decision trees</a:t>
            </a:r>
          </a:p>
          <a:p>
            <a:pPr lvl="2"/>
            <a:r>
              <a:rPr lang="en-SG" dirty="0"/>
              <a:t>Tends to underfit</a:t>
            </a:r>
          </a:p>
          <a:p>
            <a:pPr lvl="2"/>
            <a:r>
              <a:rPr lang="en-SG" dirty="0"/>
              <a:t>Affects the data stories that we tell</a:t>
            </a:r>
          </a:p>
        </p:txBody>
      </p:sp>
      <p:pic>
        <p:nvPicPr>
          <p:cNvPr id="4098" name="Picture 2" descr="Image result for machine learning underfit">
            <a:extLst>
              <a:ext uri="{FF2B5EF4-FFF2-40B4-BE49-F238E27FC236}">
                <a16:creationId xmlns:a16="http://schemas.microsoft.com/office/drawing/2014/main" id="{A722B6F7-A7C8-427B-8FBC-CB0469857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078" y="3667259"/>
            <a:ext cx="7615036" cy="3190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085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3C84F-7A65-4764-A6F0-E6F28438D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Tips on Machine Learning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65761-5C48-438A-BDFF-91EE1D643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304011"/>
            <a:ext cx="10364646" cy="43535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87B74F-AF75-419C-A1E1-ECA1C6C820D6}"/>
              </a:ext>
            </a:extLst>
          </p:cNvPr>
          <p:cNvSpPr txBox="1"/>
          <p:nvPr/>
        </p:nvSpPr>
        <p:spPr>
          <a:xfrm>
            <a:off x="601681" y="1930522"/>
            <a:ext cx="3321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MNIST Database - Wikipedia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9F021C-2EB8-49E5-937B-C018F71AC6B6}"/>
              </a:ext>
            </a:extLst>
          </p:cNvPr>
          <p:cNvSpPr/>
          <p:nvPr/>
        </p:nvSpPr>
        <p:spPr>
          <a:xfrm>
            <a:off x="150253" y="1381975"/>
            <a:ext cx="106551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SG" dirty="0"/>
              <a:t>Simple algorithms can capture significant benefits (compared to complex algorithms)</a:t>
            </a:r>
          </a:p>
          <a:p>
            <a:pPr lvl="2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89571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3C84F-7A65-4764-A6F0-E6F28438D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Tips on Machine Learning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98E42-D32C-415F-AA04-145088684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703" y="1331259"/>
            <a:ext cx="10603584" cy="5262724"/>
          </a:xfrm>
        </p:spPr>
        <p:txBody>
          <a:bodyPr>
            <a:normAutofit fontScale="92500" lnSpcReduction="20000"/>
          </a:bodyPr>
          <a:lstStyle/>
          <a:p>
            <a:r>
              <a:rPr lang="en-SG" dirty="0"/>
              <a:t>Failure is not an option – it will happen (rather often)</a:t>
            </a:r>
          </a:p>
          <a:p>
            <a:pPr lvl="1"/>
            <a:r>
              <a:rPr lang="en-SG" dirty="0"/>
              <a:t>If it is a fresh new problem, you will need to test several algorithms</a:t>
            </a:r>
          </a:p>
          <a:p>
            <a:pPr lvl="1"/>
            <a:r>
              <a:rPr lang="en-SG" dirty="0"/>
              <a:t>Sometimes, your algorithm will still fail to learn</a:t>
            </a:r>
          </a:p>
          <a:p>
            <a:pPr lvl="2"/>
            <a:r>
              <a:rPr lang="en-SG" dirty="0"/>
              <a:t>Poor data, poorly tuned hyperparameters, unsuitable algorithm</a:t>
            </a:r>
          </a:p>
          <a:p>
            <a:r>
              <a:rPr lang="en-SG" dirty="0"/>
              <a:t>Close the loop</a:t>
            </a:r>
          </a:p>
          <a:p>
            <a:pPr lvl="1"/>
            <a:r>
              <a:rPr lang="en-SG" dirty="0"/>
              <a:t>Insights from machine learning must be put into Business Action</a:t>
            </a:r>
          </a:p>
          <a:p>
            <a:pPr lvl="1"/>
            <a:r>
              <a:rPr lang="en-SG" dirty="0"/>
              <a:t>Measure the outcomes of the Business Action (including side effects)</a:t>
            </a:r>
          </a:p>
          <a:p>
            <a:pPr lvl="1"/>
            <a:r>
              <a:rPr lang="en-SG" dirty="0"/>
              <a:t>Evaluate effectiveness and take the next step</a:t>
            </a:r>
          </a:p>
          <a:p>
            <a:r>
              <a:rPr lang="en-SG" dirty="0"/>
              <a:t>Beyond Machine Learning</a:t>
            </a:r>
          </a:p>
          <a:p>
            <a:pPr lvl="1"/>
            <a:r>
              <a:rPr lang="en-SG" dirty="0"/>
              <a:t>Systems Thinking, Game Theory, Design Thinking (esp. important on Business Action aspect)</a:t>
            </a:r>
          </a:p>
          <a:p>
            <a:pPr lvl="1"/>
            <a:r>
              <a:rPr lang="en-SG" dirty="0"/>
              <a:t>Communication – Explaining the model, comparing the metrics/outcomes, visualizations</a:t>
            </a:r>
          </a:p>
          <a:p>
            <a:pPr lvl="1"/>
            <a:r>
              <a:rPr lang="en-SG" dirty="0"/>
              <a:t>Context, psychology and human behaviour</a:t>
            </a:r>
          </a:p>
          <a:p>
            <a:pPr lvl="2"/>
            <a:r>
              <a:rPr lang="en-SG" dirty="0"/>
              <a:t>Gamification</a:t>
            </a:r>
          </a:p>
          <a:p>
            <a:pPr lvl="2"/>
            <a:r>
              <a:rPr lang="en-SG" dirty="0"/>
              <a:t>Incentives</a:t>
            </a:r>
          </a:p>
          <a:p>
            <a:pPr lvl="2"/>
            <a:r>
              <a:rPr lang="en-SG" dirty="0"/>
              <a:t>Nudges/Reminders</a:t>
            </a:r>
          </a:p>
          <a:p>
            <a:endParaRPr lang="en-SG" dirty="0"/>
          </a:p>
          <a:p>
            <a:endParaRPr lang="en-SG" dirty="0"/>
          </a:p>
          <a:p>
            <a:pPr lvl="1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52614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AC065-D55E-4850-BF94-06299902A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Demo 1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B2249B-60E6-4678-9A37-00957B0A1D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7163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AC065-D55E-4850-BF94-06299902A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Part 2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B4B787-FD2A-4691-8858-96E0139E72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Reflections on intelligence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0834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3C84F-7A65-4764-A6F0-E6F28438D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 grew up playing games …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7DF47E-3A9E-42AB-AB3C-AB2B722EA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98" y="1269009"/>
            <a:ext cx="6746362" cy="50597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9674FF-7C4E-4A48-9B54-25DA563A8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869" y="1269009"/>
            <a:ext cx="4831356" cy="27749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210307-8959-4DCA-B4D1-B5A88907F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8925" y="4376988"/>
            <a:ext cx="1743075" cy="1743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29206C-1E70-41B7-9589-3F29F39EE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1869" y="4203124"/>
            <a:ext cx="3141920" cy="209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9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3C84F-7A65-4764-A6F0-E6F28438D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 grew up playing games…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61C602-7610-4E9E-9F8F-6E16804E8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331259"/>
            <a:ext cx="8946541" cy="5074023"/>
          </a:xfrm>
        </p:spPr>
        <p:txBody>
          <a:bodyPr>
            <a:normAutofit/>
          </a:bodyPr>
          <a:lstStyle/>
          <a:p>
            <a:r>
              <a:rPr lang="en-SG" dirty="0"/>
              <a:t>Artificial and human opponents</a:t>
            </a:r>
          </a:p>
          <a:p>
            <a:r>
              <a:rPr lang="en-SG" dirty="0"/>
              <a:t>Players do not follow a strict sequence of actions</a:t>
            </a:r>
          </a:p>
          <a:p>
            <a:pPr lvl="1"/>
            <a:r>
              <a:rPr lang="en-SG" dirty="0"/>
              <a:t>Random ‘start’ points</a:t>
            </a:r>
          </a:p>
          <a:p>
            <a:pPr lvl="1"/>
            <a:r>
              <a:rPr lang="en-SG" dirty="0"/>
              <a:t>Preference for certain strategies</a:t>
            </a:r>
          </a:p>
          <a:p>
            <a:pPr lvl="1"/>
            <a:r>
              <a:rPr lang="en-SG" dirty="0"/>
              <a:t>Reacting to limited/available information</a:t>
            </a:r>
          </a:p>
          <a:p>
            <a:pPr lvl="1"/>
            <a:r>
              <a:rPr lang="en-SG" dirty="0"/>
              <a:t>Cooperation and/or competition</a:t>
            </a:r>
          </a:p>
          <a:p>
            <a:pPr lvl="1"/>
            <a:r>
              <a:rPr lang="en-SG" dirty="0"/>
              <a:t>Decisions on how much to bet or payoff</a:t>
            </a:r>
          </a:p>
          <a:p>
            <a:r>
              <a:rPr lang="en-SG" dirty="0"/>
              <a:t>Understand rules, objectives, context</a:t>
            </a:r>
          </a:p>
          <a:p>
            <a:pPr lvl="1"/>
            <a:r>
              <a:rPr lang="en-SG" dirty="0"/>
              <a:t>Resource constraint</a:t>
            </a:r>
          </a:p>
          <a:p>
            <a:pPr lvl="1"/>
            <a:r>
              <a:rPr lang="en-SG" dirty="0"/>
              <a:t>Chance/luck </a:t>
            </a:r>
          </a:p>
          <a:p>
            <a:pPr lvl="1"/>
            <a:r>
              <a:rPr lang="en-SG" dirty="0"/>
              <a:t>Bluff</a:t>
            </a:r>
          </a:p>
          <a:p>
            <a:r>
              <a:rPr lang="en-SG" dirty="0"/>
              <a:t>Learning feedback loops are closed.</a:t>
            </a:r>
          </a:p>
          <a:p>
            <a:pPr lvl="1"/>
            <a:endParaRPr lang="en-SG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E435266-EBD9-4E4A-B0C8-E65025EF85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7966137"/>
              </p:ext>
            </p:extLst>
          </p:nvPr>
        </p:nvGraphicFramePr>
        <p:xfrm>
          <a:off x="8187294" y="3287434"/>
          <a:ext cx="3777179" cy="30360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allout: Down Arrow 7">
            <a:extLst>
              <a:ext uri="{FF2B5EF4-FFF2-40B4-BE49-F238E27FC236}">
                <a16:creationId xmlns:a16="http://schemas.microsoft.com/office/drawing/2014/main" id="{2A365FB8-E2C7-4BC1-9071-BD5AD77BE3EE}"/>
              </a:ext>
            </a:extLst>
          </p:cNvPr>
          <p:cNvSpPr/>
          <p:nvPr/>
        </p:nvSpPr>
        <p:spPr>
          <a:xfrm>
            <a:off x="8354721" y="2037897"/>
            <a:ext cx="3382851" cy="1068947"/>
          </a:xfrm>
          <a:prstGeom prst="downArrowCallou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Play with diverse opponents / scenarios</a:t>
            </a:r>
            <a:endParaRPr lang="en-GB" dirty="0"/>
          </a:p>
        </p:txBody>
      </p:sp>
      <p:sp>
        <p:nvSpPr>
          <p:cNvPr id="9" name="Callout: Right Arrow 8">
            <a:extLst>
              <a:ext uri="{FF2B5EF4-FFF2-40B4-BE49-F238E27FC236}">
                <a16:creationId xmlns:a16="http://schemas.microsoft.com/office/drawing/2014/main" id="{A95EC917-8629-46D8-80D8-FFE0BF276376}"/>
              </a:ext>
            </a:extLst>
          </p:cNvPr>
          <p:cNvSpPr/>
          <p:nvPr/>
        </p:nvSpPr>
        <p:spPr>
          <a:xfrm>
            <a:off x="6114575" y="4593006"/>
            <a:ext cx="2260209" cy="2173458"/>
          </a:xfrm>
          <a:prstGeom prst="rightArrowCallou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Search for tips / techniques to improve game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0642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3C84F-7A65-4764-A6F0-E6F28438D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These days, AI kicks our ass!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42A3D5-DDE0-43DD-A61A-EDA189B44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561238"/>
            <a:ext cx="5316806" cy="13866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E212C6-720E-467E-9F81-D4ACF35C6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084" y="1561237"/>
            <a:ext cx="5641421" cy="13866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73CA17-4DAF-432C-A4D6-B1BA3C000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1" y="3223488"/>
            <a:ext cx="10336067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147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3C84F-7A65-4764-A6F0-E6F28438D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Contents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98E42-D32C-415F-AA04-145088684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340" y="1331259"/>
            <a:ext cx="10764549" cy="4786206"/>
          </a:xfrm>
        </p:spPr>
        <p:txBody>
          <a:bodyPr>
            <a:normAutofit lnSpcReduction="10000"/>
          </a:bodyPr>
          <a:lstStyle/>
          <a:p>
            <a:r>
              <a:rPr lang="en-SG" dirty="0"/>
              <a:t>Part 1</a:t>
            </a:r>
          </a:p>
          <a:p>
            <a:pPr lvl="1"/>
            <a:r>
              <a:rPr lang="en-SG" dirty="0"/>
              <a:t>Definitions</a:t>
            </a:r>
          </a:p>
          <a:p>
            <a:pPr lvl="1"/>
            <a:r>
              <a:rPr lang="en-SG" dirty="0"/>
              <a:t>The accidental story of how I got into ML…</a:t>
            </a:r>
          </a:p>
          <a:p>
            <a:pPr lvl="1"/>
            <a:r>
              <a:rPr lang="en-SG" dirty="0"/>
              <a:t>Tips on Machine Learning</a:t>
            </a:r>
          </a:p>
          <a:p>
            <a:pPr lvl="1"/>
            <a:r>
              <a:rPr lang="en-SG" dirty="0"/>
              <a:t>Demo 1 – Travel Insurance Claims</a:t>
            </a:r>
          </a:p>
          <a:p>
            <a:endParaRPr lang="en-SG" dirty="0"/>
          </a:p>
          <a:p>
            <a:r>
              <a:rPr lang="en-SG" dirty="0"/>
              <a:t>Part 2</a:t>
            </a:r>
          </a:p>
          <a:p>
            <a:pPr lvl="1"/>
            <a:r>
              <a:rPr lang="en-SG" dirty="0"/>
              <a:t>Reflecting on Intelligence</a:t>
            </a:r>
          </a:p>
          <a:p>
            <a:pPr lvl="1"/>
            <a:r>
              <a:rPr lang="en-SG" dirty="0"/>
              <a:t>Demo 2 – Text Generation</a:t>
            </a:r>
          </a:p>
          <a:p>
            <a:pPr lvl="1"/>
            <a:endParaRPr lang="en-SG" dirty="0"/>
          </a:p>
          <a:p>
            <a:pPr lvl="1"/>
            <a:endParaRPr lang="en-SG" dirty="0"/>
          </a:p>
          <a:p>
            <a:pPr marL="0" indent="0">
              <a:buNone/>
            </a:pPr>
            <a:r>
              <a:rPr lang="en-SG" dirty="0"/>
              <a:t>PS: Think of machine learning like a student  learning at college …</a:t>
            </a:r>
          </a:p>
        </p:txBody>
      </p:sp>
    </p:spTree>
    <p:extLst>
      <p:ext uri="{BB962C8B-B14F-4D97-AF65-F5344CB8AC3E}">
        <p14:creationId xmlns:p14="http://schemas.microsoft.com/office/powerpoint/2010/main" val="4093768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3C84F-7A65-4764-A6F0-E6F28438D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AI can identify associations from large amounts of news data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F17951-25EF-4367-8733-E9E2A3AE4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94" y="2338147"/>
            <a:ext cx="10844011" cy="37972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6B29D3-9142-4792-B540-55A98170017B}"/>
              </a:ext>
            </a:extLst>
          </p:cNvPr>
          <p:cNvSpPr txBox="1"/>
          <p:nvPr/>
        </p:nvSpPr>
        <p:spPr>
          <a:xfrm>
            <a:off x="673994" y="196881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Word2Vec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3779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3C84F-7A65-4764-A6F0-E6F28438D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But AI can also be ‘stupid’ and dangerous …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5DFE7A-C752-48B0-88E1-80ED47B91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07" y="1814695"/>
            <a:ext cx="5839640" cy="16766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56B248-8AA9-46AA-ADE2-DBD4C89FB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07" y="4345008"/>
            <a:ext cx="6916115" cy="2476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5D0F7A-8D3A-4657-BFD3-A35959D57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08" y="3650009"/>
            <a:ext cx="6390148" cy="785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8D56D5-902E-48DD-A183-42D8DDEC4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211" y="3429000"/>
            <a:ext cx="3959595" cy="27031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990D78-3566-4C8D-8672-CA3998505D23}"/>
              </a:ext>
            </a:extLst>
          </p:cNvPr>
          <p:cNvSpPr txBox="1"/>
          <p:nvPr/>
        </p:nvSpPr>
        <p:spPr>
          <a:xfrm>
            <a:off x="7742372" y="3059668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err="1"/>
              <a:t>DeepFake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8880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3C84F-7A65-4764-A6F0-E6F28438D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785776" cy="1400530"/>
          </a:xfrm>
        </p:spPr>
        <p:txBody>
          <a:bodyPr/>
          <a:lstStyle/>
          <a:p>
            <a:r>
              <a:rPr lang="en-SG" dirty="0"/>
              <a:t>Human and Nature inspires various ML Algorithms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F73A84-8D74-4353-855D-227D1B721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67" y="3823715"/>
            <a:ext cx="3491578" cy="2856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2F4CCC-2067-434A-A061-4CB90A8CC983}"/>
              </a:ext>
            </a:extLst>
          </p:cNvPr>
          <p:cNvSpPr txBox="1"/>
          <p:nvPr/>
        </p:nvSpPr>
        <p:spPr>
          <a:xfrm>
            <a:off x="221110" y="3454383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Neural Networks</a:t>
            </a:r>
            <a:endParaRPr lang="en-GB" dirty="0"/>
          </a:p>
        </p:txBody>
      </p:sp>
      <p:pic>
        <p:nvPicPr>
          <p:cNvPr id="1026" name="Picture 2" descr="Image result for swarm intelligence of ants">
            <a:extLst>
              <a:ext uri="{FF2B5EF4-FFF2-40B4-BE49-F238E27FC236}">
                <a16:creationId xmlns:a16="http://schemas.microsoft.com/office/drawing/2014/main" id="{7B31EC46-3C5B-4CAD-A20C-02107ED02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638" y="2272785"/>
            <a:ext cx="3970316" cy="285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C7FE8C-4B7C-419F-844C-C10066E97D5F}"/>
              </a:ext>
            </a:extLst>
          </p:cNvPr>
          <p:cNvSpPr txBox="1"/>
          <p:nvPr/>
        </p:nvSpPr>
        <p:spPr>
          <a:xfrm>
            <a:off x="3280490" y="1853248"/>
            <a:ext cx="5280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Swarm Intelligence – Ant Colony Optimisation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8EE703-8E53-432D-8EE0-0FC35DC5B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657" y="3584315"/>
            <a:ext cx="3381375" cy="30956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E8FCDC-F957-4965-B477-F337776518E3}"/>
              </a:ext>
            </a:extLst>
          </p:cNvPr>
          <p:cNvSpPr txBox="1"/>
          <p:nvPr/>
        </p:nvSpPr>
        <p:spPr>
          <a:xfrm>
            <a:off x="8264388" y="3153132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Genetic Algorithms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6830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3C84F-7A65-4764-A6F0-E6F28438D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785776" cy="1400530"/>
          </a:xfrm>
        </p:spPr>
        <p:txBody>
          <a:bodyPr/>
          <a:lstStyle/>
          <a:p>
            <a:r>
              <a:rPr lang="en-SG" dirty="0"/>
              <a:t>ML Algorithms inspires Mental Models of Human Behaviour and Thinking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C7FE8C-4B7C-419F-844C-C10066E97D5F}"/>
              </a:ext>
            </a:extLst>
          </p:cNvPr>
          <p:cNvSpPr txBox="1"/>
          <p:nvPr/>
        </p:nvSpPr>
        <p:spPr>
          <a:xfrm>
            <a:off x="2818898" y="3970080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Decision Tree</a:t>
            </a:r>
            <a:endParaRPr lang="en-GB" dirty="0"/>
          </a:p>
        </p:txBody>
      </p:sp>
      <p:pic>
        <p:nvPicPr>
          <p:cNvPr id="2050" name="Picture 2" descr="Image result for man thinking">
            <a:extLst>
              <a:ext uri="{FF2B5EF4-FFF2-40B4-BE49-F238E27FC236}">
                <a16:creationId xmlns:a16="http://schemas.microsoft.com/office/drawing/2014/main" id="{7CB097F6-5394-4FE7-B194-21ECA88FE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134" y="4369383"/>
            <a:ext cx="3788849" cy="248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E40CD823-D798-47E9-9989-3254E5F89279}"/>
              </a:ext>
            </a:extLst>
          </p:cNvPr>
          <p:cNvSpPr/>
          <p:nvPr/>
        </p:nvSpPr>
        <p:spPr>
          <a:xfrm>
            <a:off x="4454417" y="1913190"/>
            <a:ext cx="4748503" cy="2673424"/>
          </a:xfrm>
          <a:prstGeom prst="cloud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2B4436-78F7-4940-AF39-678B84A7F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167" y="2198661"/>
            <a:ext cx="2689001" cy="206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539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woman thinking">
            <a:extLst>
              <a:ext uri="{FF2B5EF4-FFF2-40B4-BE49-F238E27FC236}">
                <a16:creationId xmlns:a16="http://schemas.microsoft.com/office/drawing/2014/main" id="{B2ED8DF8-1FB1-4E27-AA92-35E313ADA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641" y="4327383"/>
            <a:ext cx="2488919" cy="248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23C84F-7A65-4764-A6F0-E6F28438D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785776" cy="1400530"/>
          </a:xfrm>
        </p:spPr>
        <p:txBody>
          <a:bodyPr/>
          <a:lstStyle/>
          <a:p>
            <a:r>
              <a:rPr lang="en-SG" dirty="0"/>
              <a:t>ML Algorithms inspires Mental Models of Human Behaviour and Thinking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C7FE8C-4B7C-419F-844C-C10066E97D5F}"/>
              </a:ext>
            </a:extLst>
          </p:cNvPr>
          <p:cNvSpPr txBox="1"/>
          <p:nvPr/>
        </p:nvSpPr>
        <p:spPr>
          <a:xfrm>
            <a:off x="1273930" y="3107757"/>
            <a:ext cx="1855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Convolutional </a:t>
            </a:r>
          </a:p>
          <a:p>
            <a:r>
              <a:rPr lang="en-SG" dirty="0"/>
              <a:t>Neural </a:t>
            </a:r>
          </a:p>
          <a:p>
            <a:r>
              <a:rPr lang="en-SG" dirty="0"/>
              <a:t>Network</a:t>
            </a:r>
            <a:endParaRPr lang="en-GB" dirty="0"/>
          </a:p>
        </p:txBody>
      </p:sp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E40CD823-D798-47E9-9989-3254E5F89279}"/>
              </a:ext>
            </a:extLst>
          </p:cNvPr>
          <p:cNvSpPr/>
          <p:nvPr/>
        </p:nvSpPr>
        <p:spPr>
          <a:xfrm>
            <a:off x="2851673" y="1055127"/>
            <a:ext cx="8695098" cy="3670479"/>
          </a:xfrm>
          <a:prstGeom prst="cloud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4D698D-AFB0-4BDE-B16D-F84935825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252" y="1728885"/>
            <a:ext cx="6029896" cy="23022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63EE84-8EEC-4AB6-A443-742284599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799" y="5399364"/>
            <a:ext cx="1136801" cy="11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027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3C84F-7A65-4764-A6F0-E6F28438D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1163816" cy="1400530"/>
          </a:xfrm>
        </p:spPr>
        <p:txBody>
          <a:bodyPr/>
          <a:lstStyle/>
          <a:p>
            <a:r>
              <a:rPr lang="en-SG" dirty="0"/>
              <a:t>Is human communication just the transmission and discussion over mental models?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C7FE8C-4B7C-419F-844C-C10066E97D5F}"/>
              </a:ext>
            </a:extLst>
          </p:cNvPr>
          <p:cNvSpPr txBox="1"/>
          <p:nvPr/>
        </p:nvSpPr>
        <p:spPr>
          <a:xfrm>
            <a:off x="1324949" y="3828412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Decision Tree</a:t>
            </a:r>
            <a:endParaRPr lang="en-GB" dirty="0"/>
          </a:p>
        </p:txBody>
      </p:sp>
      <p:pic>
        <p:nvPicPr>
          <p:cNvPr id="2050" name="Picture 2" descr="Image result for man thinking">
            <a:extLst>
              <a:ext uri="{FF2B5EF4-FFF2-40B4-BE49-F238E27FC236}">
                <a16:creationId xmlns:a16="http://schemas.microsoft.com/office/drawing/2014/main" id="{7CB097F6-5394-4FE7-B194-21ECA88FE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85" y="4227715"/>
            <a:ext cx="3788849" cy="248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E40CD823-D798-47E9-9989-3254E5F89279}"/>
              </a:ext>
            </a:extLst>
          </p:cNvPr>
          <p:cNvSpPr/>
          <p:nvPr/>
        </p:nvSpPr>
        <p:spPr>
          <a:xfrm>
            <a:off x="2960468" y="1771522"/>
            <a:ext cx="4748503" cy="2673424"/>
          </a:xfrm>
          <a:prstGeom prst="cloud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2B4436-78F7-4940-AF39-678B84A7F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218" y="2056993"/>
            <a:ext cx="2689001" cy="2069917"/>
          </a:xfrm>
          <a:prstGeom prst="rect">
            <a:avLst/>
          </a:prstGeom>
        </p:spPr>
      </p:pic>
      <p:pic>
        <p:nvPicPr>
          <p:cNvPr id="7" name="Picture 2" descr="Image result for woman thinking">
            <a:extLst>
              <a:ext uri="{FF2B5EF4-FFF2-40B4-BE49-F238E27FC236}">
                <a16:creationId xmlns:a16="http://schemas.microsoft.com/office/drawing/2014/main" id="{F41686C4-E241-4891-8FF1-A3D2355C1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969" y="4197744"/>
            <a:ext cx="2488919" cy="248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BB4E3478-6B55-4818-B062-5B323F5690C8}"/>
              </a:ext>
            </a:extLst>
          </p:cNvPr>
          <p:cNvSpPr/>
          <p:nvPr/>
        </p:nvSpPr>
        <p:spPr>
          <a:xfrm>
            <a:off x="8526492" y="2297942"/>
            <a:ext cx="2993671" cy="2262115"/>
          </a:xfrm>
          <a:prstGeom prst="cloud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Yes, it’s a pretty simple decision tree.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949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woman thinking">
            <a:extLst>
              <a:ext uri="{FF2B5EF4-FFF2-40B4-BE49-F238E27FC236}">
                <a16:creationId xmlns:a16="http://schemas.microsoft.com/office/drawing/2014/main" id="{B2ED8DF8-1FB1-4E27-AA92-35E313ADA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090" y="3799345"/>
            <a:ext cx="2488919" cy="248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C7FE8C-4B7C-419F-844C-C10066E97D5F}"/>
              </a:ext>
            </a:extLst>
          </p:cNvPr>
          <p:cNvSpPr txBox="1"/>
          <p:nvPr/>
        </p:nvSpPr>
        <p:spPr>
          <a:xfrm>
            <a:off x="269379" y="2579719"/>
            <a:ext cx="1855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Convolutional </a:t>
            </a:r>
          </a:p>
          <a:p>
            <a:r>
              <a:rPr lang="en-SG" dirty="0"/>
              <a:t>Neural </a:t>
            </a:r>
          </a:p>
          <a:p>
            <a:r>
              <a:rPr lang="en-SG" dirty="0"/>
              <a:t>Network</a:t>
            </a:r>
            <a:endParaRPr lang="en-GB" dirty="0"/>
          </a:p>
        </p:txBody>
      </p:sp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E40CD823-D798-47E9-9989-3254E5F89279}"/>
              </a:ext>
            </a:extLst>
          </p:cNvPr>
          <p:cNvSpPr/>
          <p:nvPr/>
        </p:nvSpPr>
        <p:spPr>
          <a:xfrm>
            <a:off x="1847122" y="527089"/>
            <a:ext cx="8695098" cy="3670479"/>
          </a:xfrm>
          <a:prstGeom prst="cloud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4D698D-AFB0-4BDE-B16D-F84935825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701" y="1200847"/>
            <a:ext cx="6029896" cy="23022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63EE84-8EEC-4AB6-A443-742284599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6270" y="5148360"/>
            <a:ext cx="1136801" cy="1136801"/>
          </a:xfrm>
          <a:prstGeom prst="rect">
            <a:avLst/>
          </a:prstGeom>
        </p:spPr>
      </p:pic>
      <p:pic>
        <p:nvPicPr>
          <p:cNvPr id="11" name="Picture 2" descr="Image result for man thinking">
            <a:extLst>
              <a:ext uri="{FF2B5EF4-FFF2-40B4-BE49-F238E27FC236}">
                <a16:creationId xmlns:a16="http://schemas.microsoft.com/office/drawing/2014/main" id="{B6E6DED4-F770-4C08-BA3C-5E5C7E0AC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993" y="5635436"/>
            <a:ext cx="1775246" cy="1166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386E6FA2-F782-4AC3-9D87-2ECCB3D9A71C}"/>
              </a:ext>
            </a:extLst>
          </p:cNvPr>
          <p:cNvSpPr/>
          <p:nvPr/>
        </p:nvSpPr>
        <p:spPr>
          <a:xfrm>
            <a:off x="7022993" y="3905412"/>
            <a:ext cx="4679795" cy="1811349"/>
          </a:xfrm>
          <a:prstGeom prst="cloud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The answer is “Yes” or “You look pretty in it”.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116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3C84F-7A65-4764-A6F0-E6F28438D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785776" cy="1400530"/>
          </a:xfrm>
        </p:spPr>
        <p:txBody>
          <a:bodyPr/>
          <a:lstStyle/>
          <a:p>
            <a:r>
              <a:rPr lang="en-SG" dirty="0"/>
              <a:t>ML Algorithms inspires Mental Models of Human Behaviour and Thinking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C7FE8C-4B7C-419F-844C-C10066E97D5F}"/>
              </a:ext>
            </a:extLst>
          </p:cNvPr>
          <p:cNvSpPr txBox="1"/>
          <p:nvPr/>
        </p:nvSpPr>
        <p:spPr>
          <a:xfrm>
            <a:off x="2942692" y="3521359"/>
            <a:ext cx="67380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Transfer Learning: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Takes less effort and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Change your brain’s compiler “source language”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/>
              <a:t>Underlying concepts stays the same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Retraining your neural weights by coding along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4F9E32-B61A-418D-A88C-8A3BA2F19DBB}"/>
              </a:ext>
            </a:extLst>
          </p:cNvPr>
          <p:cNvSpPr txBox="1"/>
          <p:nvPr/>
        </p:nvSpPr>
        <p:spPr>
          <a:xfrm>
            <a:off x="762024" y="4998687"/>
            <a:ext cx="474040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SG" dirty="0"/>
              <a:t>Participants can do these in language X: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Variables, Operators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Conditional Statements, Loops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Object-orientation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Data structures</a:t>
            </a:r>
            <a:endParaRPr lang="en-GB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C32FF4C-F552-46A3-909D-CF8FB53B7C1C}"/>
              </a:ext>
            </a:extLst>
          </p:cNvPr>
          <p:cNvSpPr/>
          <p:nvPr/>
        </p:nvSpPr>
        <p:spPr>
          <a:xfrm>
            <a:off x="5654912" y="5460643"/>
            <a:ext cx="656823" cy="64633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F99F2A-807D-4C47-A1F6-951B2668DF34}"/>
              </a:ext>
            </a:extLst>
          </p:cNvPr>
          <p:cNvSpPr txBox="1"/>
          <p:nvPr/>
        </p:nvSpPr>
        <p:spPr>
          <a:xfrm>
            <a:off x="6464223" y="5096660"/>
            <a:ext cx="4455066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SG" dirty="0"/>
              <a:t>Now do it in Python!: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Highlight how to do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Highlight differences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Highlight additional Python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Provide relevant examples 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36875-633C-4C4B-8F1B-F2D0AE40D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935" y="1956463"/>
            <a:ext cx="5639821" cy="156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15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3C84F-7A65-4764-A6F0-E6F28438D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751681" cy="1400530"/>
          </a:xfrm>
        </p:spPr>
        <p:txBody>
          <a:bodyPr/>
          <a:lstStyle/>
          <a:p>
            <a:r>
              <a:rPr lang="en-SG" dirty="0"/>
              <a:t>ML Algorithms moulds our Mental Models of Human and Artificial Intelligence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98E42-D32C-415F-AA04-145088684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208" y="1853248"/>
            <a:ext cx="10603584" cy="5262724"/>
          </a:xfrm>
        </p:spPr>
        <p:txBody>
          <a:bodyPr>
            <a:normAutofit/>
          </a:bodyPr>
          <a:lstStyle/>
          <a:p>
            <a:r>
              <a:rPr lang="en-SG" dirty="0"/>
              <a:t>What I’ve learnt from experienced machine learning practitioners</a:t>
            </a:r>
          </a:p>
          <a:p>
            <a:pPr lvl="1"/>
            <a:r>
              <a:rPr lang="en-SG" dirty="0"/>
              <a:t>They think “for” their algorithms</a:t>
            </a:r>
          </a:p>
          <a:p>
            <a:pPr lvl="2"/>
            <a:r>
              <a:rPr lang="en-SG" dirty="0"/>
              <a:t>Good understanding how various algorithms work</a:t>
            </a:r>
          </a:p>
          <a:p>
            <a:pPr lvl="2"/>
            <a:r>
              <a:rPr lang="en-SG" dirty="0"/>
              <a:t>Know the type of data required, how it should be ‘featured’ – scaling, normalise</a:t>
            </a:r>
          </a:p>
          <a:p>
            <a:pPr lvl="2"/>
            <a:r>
              <a:rPr lang="en-SG" dirty="0"/>
              <a:t>Knows how to configure/design algorithms and tune them</a:t>
            </a:r>
          </a:p>
          <a:p>
            <a:pPr lvl="3"/>
            <a:r>
              <a:rPr lang="en-SG" dirty="0"/>
              <a:t>layers in a neural network (</a:t>
            </a:r>
            <a:r>
              <a:rPr lang="en-SG" dirty="0" err="1"/>
              <a:t>ie</a:t>
            </a:r>
            <a:r>
              <a:rPr lang="en-SG" dirty="0"/>
              <a:t>. control underfit and overfit)</a:t>
            </a:r>
          </a:p>
          <a:p>
            <a:pPr lvl="3"/>
            <a:r>
              <a:rPr lang="en-SG" dirty="0"/>
              <a:t>Dropout rate (</a:t>
            </a:r>
            <a:r>
              <a:rPr lang="en-SG" dirty="0" err="1"/>
              <a:t>ie</a:t>
            </a:r>
            <a:r>
              <a:rPr lang="en-SG" dirty="0"/>
              <a:t>. random ‘forgetting’ of data)</a:t>
            </a:r>
          </a:p>
          <a:p>
            <a:pPr lvl="3"/>
            <a:r>
              <a:rPr lang="en-SG" dirty="0"/>
              <a:t>Batch sizes (</a:t>
            </a:r>
            <a:r>
              <a:rPr lang="en-SG" dirty="0" err="1"/>
              <a:t>ie</a:t>
            </a:r>
            <a:r>
              <a:rPr lang="en-SG" dirty="0"/>
              <a:t>. amount of data to feed before evaluating)</a:t>
            </a:r>
          </a:p>
          <a:p>
            <a:pPr lvl="3"/>
            <a:r>
              <a:rPr lang="en-SG" dirty="0"/>
              <a:t>Learning rate (</a:t>
            </a:r>
            <a:r>
              <a:rPr lang="en-SG" dirty="0" err="1"/>
              <a:t>ie</a:t>
            </a:r>
            <a:r>
              <a:rPr lang="en-SG" dirty="0"/>
              <a:t>. how fast to adapt to evaluation)</a:t>
            </a:r>
          </a:p>
          <a:p>
            <a:pPr lvl="1"/>
            <a:r>
              <a:rPr lang="en-SG" dirty="0"/>
              <a:t>Self-motivated learners</a:t>
            </a:r>
          </a:p>
          <a:p>
            <a:pPr lvl="2"/>
            <a:r>
              <a:rPr lang="en-SG" dirty="0"/>
              <a:t>They have to be to keep up with the field</a:t>
            </a:r>
          </a:p>
          <a:p>
            <a:pPr lvl="1"/>
            <a:r>
              <a:rPr lang="en-SG" dirty="0"/>
              <a:t>Crack ML jokes </a:t>
            </a:r>
            <a:r>
              <a:rPr lang="en-SG" dirty="0">
                <a:sym typeface="Wingdings" panose="05000000000000000000" pitchFamily="2" charset="2"/>
              </a:rPr>
              <a:t>about their bosses and colleagues</a:t>
            </a:r>
            <a:endParaRPr lang="en-SG" dirty="0"/>
          </a:p>
          <a:p>
            <a:pPr lvl="3"/>
            <a:endParaRPr lang="en-SG" dirty="0"/>
          </a:p>
          <a:p>
            <a:endParaRPr lang="en-SG" dirty="0"/>
          </a:p>
          <a:p>
            <a:pPr lvl="1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857178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3C84F-7A65-4764-A6F0-E6F28438D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288052" cy="1400530"/>
          </a:xfrm>
        </p:spPr>
        <p:txBody>
          <a:bodyPr/>
          <a:lstStyle/>
          <a:p>
            <a:r>
              <a:rPr lang="en-SG" dirty="0"/>
              <a:t>Living in an intelligent world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98E42-D32C-415F-AA04-145088684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340" y="1331259"/>
            <a:ext cx="10764549" cy="4786206"/>
          </a:xfrm>
        </p:spPr>
        <p:txBody>
          <a:bodyPr>
            <a:normAutofit/>
          </a:bodyPr>
          <a:lstStyle/>
          <a:p>
            <a:r>
              <a:rPr lang="en-SG" dirty="0"/>
              <a:t>AI is performing at higher levels than humans at various cognitive tasks.</a:t>
            </a:r>
          </a:p>
          <a:p>
            <a:pPr lvl="1"/>
            <a:r>
              <a:rPr lang="en-SG" dirty="0"/>
              <a:t>How do you feel about that?</a:t>
            </a:r>
          </a:p>
          <a:p>
            <a:r>
              <a:rPr lang="en-SG" dirty="0"/>
              <a:t>AI/ML vs human on energy consumption</a:t>
            </a:r>
          </a:p>
          <a:p>
            <a:endParaRPr lang="en-SG" dirty="0"/>
          </a:p>
          <a:p>
            <a:endParaRPr lang="en-SG" dirty="0"/>
          </a:p>
          <a:p>
            <a:pPr marL="0" indent="0">
              <a:buNone/>
            </a:pPr>
            <a:endParaRPr lang="en-SG" dirty="0"/>
          </a:p>
          <a:p>
            <a:r>
              <a:rPr lang="en-SG" dirty="0" err="1"/>
              <a:t>Github’s</a:t>
            </a:r>
            <a:r>
              <a:rPr lang="en-SG" dirty="0"/>
              <a:t> </a:t>
            </a:r>
            <a:r>
              <a:rPr lang="en-SG" dirty="0" err="1"/>
              <a:t>CodeSearchNet</a:t>
            </a:r>
            <a:r>
              <a:rPr lang="en-SG" dirty="0"/>
              <a:t> Challenge</a:t>
            </a:r>
          </a:p>
          <a:p>
            <a:pPr lvl="1"/>
            <a:r>
              <a:rPr lang="en-SG" dirty="0"/>
              <a:t>Watch out, Stack Overflow!</a:t>
            </a:r>
          </a:p>
          <a:p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6C1C45-5A75-4FB6-8654-4B084533E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701" y="2581202"/>
            <a:ext cx="7573432" cy="1143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B2DEB5-E9B2-498F-99F3-E6F87F0FA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528" y="4783207"/>
            <a:ext cx="10012172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653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AC065-D55E-4850-BF94-06299902A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Part 1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B4B787-FD2A-4691-8858-96E0139E72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8586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3C84F-7A65-4764-A6F0-E6F28438D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288052" cy="1400530"/>
          </a:xfrm>
        </p:spPr>
        <p:txBody>
          <a:bodyPr/>
          <a:lstStyle/>
          <a:p>
            <a:r>
              <a:rPr lang="en-SG" dirty="0"/>
              <a:t>Living in an intelligent world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98E42-D32C-415F-AA04-145088684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340" y="1331259"/>
            <a:ext cx="10764549" cy="4786206"/>
          </a:xfrm>
        </p:spPr>
        <p:txBody>
          <a:bodyPr>
            <a:normAutofit/>
          </a:bodyPr>
          <a:lstStyle/>
          <a:p>
            <a:r>
              <a:rPr lang="en-SG" dirty="0"/>
              <a:t>In an office where workflows are digitised and automated, would an AI eventually be trained to identify suitable humans for whatever roles would enhance its corporate function?</a:t>
            </a:r>
          </a:p>
          <a:p>
            <a:pPr lvl="1"/>
            <a:r>
              <a:rPr lang="en-SG" dirty="0"/>
              <a:t>Not just to analyse CVs</a:t>
            </a:r>
          </a:p>
          <a:p>
            <a:pPr lvl="1"/>
            <a:r>
              <a:rPr lang="en-SG" dirty="0"/>
              <a:t>Gamified hiring process where we create a ‘corporate game’ simulation for potential hires to play (</a:t>
            </a:r>
            <a:r>
              <a:rPr lang="en-SG" dirty="0" err="1"/>
              <a:t>ie</a:t>
            </a:r>
            <a:r>
              <a:rPr lang="en-SG" dirty="0"/>
              <a:t>. can be both employee or adversarial)</a:t>
            </a:r>
          </a:p>
          <a:p>
            <a:pPr lvl="1"/>
            <a:r>
              <a:rPr lang="en-SG" dirty="0"/>
              <a:t>Applying ‘Ensemble’ technique to create a ‘committee’ of humans to make decisions.</a:t>
            </a:r>
          </a:p>
          <a:p>
            <a:pPr lvl="1"/>
            <a:endParaRPr lang="en-SG" dirty="0"/>
          </a:p>
          <a:p>
            <a:r>
              <a:rPr lang="en-SG" dirty="0"/>
              <a:t>Artificial Immortality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92D7FF-DED8-4AF5-B677-F935903F9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515" y="4669195"/>
            <a:ext cx="9701648" cy="134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519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AC065-D55E-4850-BF94-06299902A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Demo 2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B2249B-60E6-4678-9A37-00957B0A1D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Let me start the demo, and as it runs, you can ask questions.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1007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3C84F-7A65-4764-A6F0-E6F28438D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Definitions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F5A3E4-1FB4-4B02-87E3-EC7EF92B6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498" y="1250529"/>
            <a:ext cx="10268037" cy="5154753"/>
          </a:xfrm>
        </p:spPr>
        <p:txBody>
          <a:bodyPr>
            <a:normAutofit lnSpcReduction="10000"/>
          </a:bodyPr>
          <a:lstStyle/>
          <a:p>
            <a:r>
              <a:rPr lang="en-SG" dirty="0"/>
              <a:t>Machine Learning</a:t>
            </a:r>
          </a:p>
          <a:p>
            <a:pPr lvl="1"/>
            <a:r>
              <a:rPr lang="en-GB" dirty="0"/>
              <a:t>The scientific study of algorithms and statistical models that computer systems use to perform a specific task without using explicit instructions, relying on patterns and inference instead. (Wikipedia)</a:t>
            </a:r>
          </a:p>
          <a:p>
            <a:pPr lvl="1"/>
            <a:r>
              <a:rPr lang="en-GB" dirty="0"/>
              <a:t>It is a subset of artificial intelligence.</a:t>
            </a:r>
          </a:p>
          <a:p>
            <a:r>
              <a:rPr lang="en-GB" dirty="0"/>
              <a:t>Artificial Intelligence</a:t>
            </a:r>
          </a:p>
          <a:p>
            <a:pPr lvl="1"/>
            <a:r>
              <a:rPr lang="en-GB" dirty="0"/>
              <a:t>Intelligence demonstrated by machines, in contrast to the natural intelligence displayed by humans. (Wikipedia)</a:t>
            </a:r>
          </a:p>
          <a:p>
            <a:pPr lvl="1"/>
            <a:r>
              <a:rPr lang="en-GB" dirty="0"/>
              <a:t>Often used to describe machines (or computers) that </a:t>
            </a:r>
            <a:r>
              <a:rPr lang="en-GB" b="1" u="sng" dirty="0"/>
              <a:t>mimic “cognitive” functions </a:t>
            </a:r>
            <a:r>
              <a:rPr lang="en-GB" dirty="0"/>
              <a:t>that humans associate with the human-mind, such as “learning” and “problem solving”.</a:t>
            </a:r>
          </a:p>
          <a:p>
            <a:r>
              <a:rPr lang="en-GB" dirty="0"/>
              <a:t>Cognitive Functions</a:t>
            </a:r>
          </a:p>
          <a:p>
            <a:pPr lvl="1"/>
            <a:r>
              <a:rPr lang="en-GB" dirty="0"/>
              <a:t>Multiple mental abilities, including learning, thinking, reasoning, remembering, problem solving, decision making and attention. (</a:t>
            </a:r>
            <a:r>
              <a:rPr lang="en-GB" dirty="0" err="1"/>
              <a:t>Gwenith</a:t>
            </a:r>
            <a:r>
              <a:rPr lang="en-GB" dirty="0"/>
              <a:t> &amp; co. Theories of Cognitive Aging and Work, ScienceDirect)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4432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F6A12CE-5D4B-489A-9BC5-37683BA15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05" y="193636"/>
            <a:ext cx="9046078" cy="64707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88219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0839D1-6E0D-422B-8BB0-DE97A9F1A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13" y="861500"/>
            <a:ext cx="6030801" cy="57566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38F220-E381-47C6-B74F-FA1C4E51F1C8}"/>
              </a:ext>
            </a:extLst>
          </p:cNvPr>
          <p:cNvSpPr txBox="1"/>
          <p:nvPr/>
        </p:nvSpPr>
        <p:spPr>
          <a:xfrm>
            <a:off x="524411" y="473435"/>
            <a:ext cx="5254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Drew Conway – Data Science Venn Diagram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6363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3C84F-7A65-4764-A6F0-E6F28438D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My Accidental ML Journey - Studies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98E42-D32C-415F-AA04-145088684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331259"/>
            <a:ext cx="8946541" cy="4195481"/>
          </a:xfrm>
        </p:spPr>
        <p:txBody>
          <a:bodyPr>
            <a:normAutofit lnSpcReduction="10000"/>
          </a:bodyPr>
          <a:lstStyle/>
          <a:p>
            <a:r>
              <a:rPr lang="en-SG" dirty="0"/>
              <a:t>Undergraduate – Electrical Engineering</a:t>
            </a:r>
          </a:p>
          <a:p>
            <a:pPr lvl="1"/>
            <a:r>
              <a:rPr lang="en-SG" dirty="0"/>
              <a:t>Engineering Mathematics – Calculus, Linear Algebra</a:t>
            </a:r>
          </a:p>
          <a:p>
            <a:pPr lvl="1"/>
            <a:r>
              <a:rPr lang="en-SG" dirty="0"/>
              <a:t>Information Theory</a:t>
            </a:r>
          </a:p>
          <a:p>
            <a:pPr lvl="1"/>
            <a:r>
              <a:rPr lang="en-SG" dirty="0"/>
              <a:t>Programming (Fortran, C, Java, Assembly)</a:t>
            </a:r>
          </a:p>
          <a:p>
            <a:pPr lvl="1"/>
            <a:r>
              <a:rPr lang="en-SG" dirty="0"/>
              <a:t>Human Resource, Sociology, Genes &amp; Society, German</a:t>
            </a:r>
          </a:p>
          <a:p>
            <a:r>
              <a:rPr lang="en-SG" dirty="0"/>
              <a:t>Final-Year Project – Bioinformatics System for Gene Diagnostics and Expression Studies</a:t>
            </a:r>
          </a:p>
          <a:p>
            <a:pPr lvl="1"/>
            <a:r>
              <a:rPr lang="en-SG" dirty="0"/>
              <a:t>Probability and Statistics</a:t>
            </a:r>
          </a:p>
          <a:p>
            <a:pPr lvl="1"/>
            <a:r>
              <a:rPr lang="en-SG" dirty="0"/>
              <a:t>Operational Research &amp; Optimization</a:t>
            </a:r>
          </a:p>
          <a:p>
            <a:pPr lvl="1"/>
            <a:r>
              <a:rPr lang="en-SG" dirty="0"/>
              <a:t>Knowledge-Based Systems</a:t>
            </a:r>
          </a:p>
          <a:p>
            <a:pPr lvl="1"/>
            <a:r>
              <a:rPr lang="en-SG" dirty="0"/>
              <a:t>UNSW Summer School – Data Mining and Heuristics</a:t>
            </a:r>
          </a:p>
          <a:p>
            <a:pPr lvl="1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6622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3C84F-7A65-4764-A6F0-E6F28438D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223658" cy="1400530"/>
          </a:xfrm>
        </p:spPr>
        <p:txBody>
          <a:bodyPr/>
          <a:lstStyle/>
          <a:p>
            <a:r>
              <a:rPr lang="en-SG" dirty="0"/>
              <a:t>My Accidental ML Journey - Actuarial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98E42-D32C-415F-AA04-145088684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331259"/>
            <a:ext cx="8946541" cy="4657417"/>
          </a:xfrm>
        </p:spPr>
        <p:txBody>
          <a:bodyPr>
            <a:normAutofit fontScale="92500" lnSpcReduction="10000"/>
          </a:bodyPr>
          <a:lstStyle/>
          <a:p>
            <a:r>
              <a:rPr lang="en-SG" dirty="0"/>
              <a:t>Graduate Diploma – University of Kent, Canterbury</a:t>
            </a:r>
          </a:p>
          <a:p>
            <a:r>
              <a:rPr lang="en-SG" dirty="0"/>
              <a:t>Actuarial exams</a:t>
            </a:r>
          </a:p>
          <a:p>
            <a:pPr lvl="1"/>
            <a:r>
              <a:rPr lang="en-SG" dirty="0"/>
              <a:t>More probability and statistics</a:t>
            </a:r>
          </a:p>
          <a:p>
            <a:pPr lvl="1"/>
            <a:r>
              <a:rPr lang="en-SG" dirty="0"/>
              <a:t>Survival Models</a:t>
            </a:r>
          </a:p>
          <a:p>
            <a:pPr lvl="1"/>
            <a:r>
              <a:rPr lang="en-SG" dirty="0"/>
              <a:t>Time Series</a:t>
            </a:r>
          </a:p>
          <a:p>
            <a:pPr lvl="1"/>
            <a:r>
              <a:rPr lang="en-SG" dirty="0"/>
              <a:t>Stochastic Processes</a:t>
            </a:r>
          </a:p>
          <a:p>
            <a:pPr lvl="1"/>
            <a:r>
              <a:rPr lang="en-SG" dirty="0"/>
              <a:t>Credibility Theory</a:t>
            </a:r>
          </a:p>
          <a:p>
            <a:pPr lvl="1"/>
            <a:r>
              <a:rPr lang="en-SG" dirty="0"/>
              <a:t>Frequency-Severity models</a:t>
            </a:r>
          </a:p>
          <a:p>
            <a:r>
              <a:rPr lang="en-SG" dirty="0" err="1"/>
              <a:t>Analyzing</a:t>
            </a:r>
            <a:r>
              <a:rPr lang="en-SG" dirty="0"/>
              <a:t> insurance data</a:t>
            </a:r>
          </a:p>
          <a:p>
            <a:pPr lvl="1"/>
            <a:r>
              <a:rPr lang="en-SG" dirty="0"/>
              <a:t>Small number of claims (out of all policies sold)</a:t>
            </a:r>
          </a:p>
          <a:p>
            <a:pPr lvl="1"/>
            <a:r>
              <a:rPr lang="en-SG" dirty="0"/>
              <a:t>Life insurance has very long time-frames – consider all possible outcomes</a:t>
            </a:r>
          </a:p>
          <a:p>
            <a:pPr lvl="1"/>
            <a:r>
              <a:rPr lang="en-SG" dirty="0"/>
              <a:t>Catastrophes are rare – lack of data</a:t>
            </a:r>
          </a:p>
          <a:p>
            <a:pPr lvl="1"/>
            <a:endParaRPr lang="en-SG" dirty="0"/>
          </a:p>
          <a:p>
            <a:pPr lvl="1"/>
            <a:endParaRPr lang="en-SG" dirty="0"/>
          </a:p>
          <a:p>
            <a:pPr lvl="1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32752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3C84F-7A65-4764-A6F0-E6F28438D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Beyond Actuarial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98E42-D32C-415F-AA04-145088684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331259"/>
            <a:ext cx="8946541" cy="4914995"/>
          </a:xfrm>
        </p:spPr>
        <p:txBody>
          <a:bodyPr>
            <a:normAutofit lnSpcReduction="10000"/>
          </a:bodyPr>
          <a:lstStyle/>
          <a:p>
            <a:r>
              <a:rPr lang="en-SG" dirty="0"/>
              <a:t>AIA Singapore</a:t>
            </a:r>
          </a:p>
          <a:p>
            <a:pPr lvl="1"/>
            <a:r>
              <a:rPr lang="en-SG" dirty="0"/>
              <a:t>NUS-ISS Python Programming and ML training</a:t>
            </a:r>
          </a:p>
          <a:p>
            <a:pPr lvl="1"/>
            <a:r>
              <a:rPr lang="en-SG" dirty="0"/>
              <a:t>Andrew Ng’s “Machine Learning’ course on Coursera</a:t>
            </a:r>
          </a:p>
          <a:p>
            <a:pPr lvl="1"/>
            <a:r>
              <a:rPr lang="en-SG" dirty="0"/>
              <a:t>Read!</a:t>
            </a:r>
          </a:p>
          <a:p>
            <a:r>
              <a:rPr lang="en-SG" dirty="0"/>
              <a:t>Work</a:t>
            </a:r>
          </a:p>
          <a:p>
            <a:pPr lvl="1"/>
            <a:r>
              <a:rPr lang="en-SG" dirty="0" err="1"/>
              <a:t>Analyzing</a:t>
            </a:r>
            <a:r>
              <a:rPr lang="en-SG" dirty="0"/>
              <a:t> ‘inactive’ customers</a:t>
            </a:r>
          </a:p>
          <a:p>
            <a:pPr lvl="1"/>
            <a:r>
              <a:rPr lang="en-SG" dirty="0"/>
              <a:t>Predict product categories agent will sell (based on historical sales)</a:t>
            </a:r>
          </a:p>
          <a:p>
            <a:pPr lvl="1"/>
            <a:r>
              <a:rPr lang="en-SG" dirty="0"/>
              <a:t>Prototype food recognition system (Inception V3, transfer learning)</a:t>
            </a:r>
          </a:p>
          <a:p>
            <a:pPr lvl="1"/>
            <a:r>
              <a:rPr lang="en-SG" dirty="0"/>
              <a:t>Data Analytics Project Framework</a:t>
            </a:r>
          </a:p>
          <a:p>
            <a:pPr lvl="1"/>
            <a:r>
              <a:rPr lang="en-SG" dirty="0"/>
              <a:t>Data Analytics Capability-Building Framework</a:t>
            </a:r>
          </a:p>
          <a:p>
            <a:pPr lvl="2"/>
            <a:r>
              <a:rPr lang="en-SG" dirty="0"/>
              <a:t>Skills framework for data analysts</a:t>
            </a:r>
          </a:p>
          <a:p>
            <a:pPr lvl="2"/>
            <a:r>
              <a:rPr lang="en-SG" dirty="0"/>
              <a:t>Practise Day</a:t>
            </a:r>
          </a:p>
          <a:p>
            <a:pPr lvl="2"/>
            <a:r>
              <a:rPr lang="en-SG" dirty="0"/>
              <a:t>Training my intern…</a:t>
            </a:r>
          </a:p>
        </p:txBody>
      </p:sp>
    </p:spTree>
    <p:extLst>
      <p:ext uri="{BB962C8B-B14F-4D97-AF65-F5344CB8AC3E}">
        <p14:creationId xmlns:p14="http://schemas.microsoft.com/office/powerpoint/2010/main" val="34654880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803</TotalTime>
  <Words>1238</Words>
  <Application>Microsoft Office PowerPoint</Application>
  <PresentationFormat>Widescreen</PresentationFormat>
  <Paragraphs>200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Century Gothic</vt:lpstr>
      <vt:lpstr>Wingdings 3</vt:lpstr>
      <vt:lpstr>Ion</vt:lpstr>
      <vt:lpstr>Human and Machine Learning</vt:lpstr>
      <vt:lpstr>Contents</vt:lpstr>
      <vt:lpstr>Part 1</vt:lpstr>
      <vt:lpstr>Definitions</vt:lpstr>
      <vt:lpstr>PowerPoint Presentation</vt:lpstr>
      <vt:lpstr>PowerPoint Presentation</vt:lpstr>
      <vt:lpstr>My Accidental ML Journey - Studies</vt:lpstr>
      <vt:lpstr>My Accidental ML Journey - Actuarial</vt:lpstr>
      <vt:lpstr>Beyond Actuarial</vt:lpstr>
      <vt:lpstr>Data Science Hierarchy of Needs</vt:lpstr>
      <vt:lpstr>Tips on Machine Learning</vt:lpstr>
      <vt:lpstr>Tips on Machine Learning</vt:lpstr>
      <vt:lpstr>Tips on Machine Learning</vt:lpstr>
      <vt:lpstr>Tips on Machine Learning</vt:lpstr>
      <vt:lpstr>Demo 1</vt:lpstr>
      <vt:lpstr>Part 2</vt:lpstr>
      <vt:lpstr>I grew up playing games …</vt:lpstr>
      <vt:lpstr>I grew up playing games…</vt:lpstr>
      <vt:lpstr>These days, AI kicks our ass!</vt:lpstr>
      <vt:lpstr>AI can identify associations from large amounts of news data</vt:lpstr>
      <vt:lpstr>But AI can also be ‘stupid’ and dangerous …</vt:lpstr>
      <vt:lpstr>Human and Nature inspires various ML Algorithms</vt:lpstr>
      <vt:lpstr>ML Algorithms inspires Mental Models of Human Behaviour and Thinking</vt:lpstr>
      <vt:lpstr>ML Algorithms inspires Mental Models of Human Behaviour and Thinking</vt:lpstr>
      <vt:lpstr>Is human communication just the transmission and discussion over mental models?</vt:lpstr>
      <vt:lpstr>PowerPoint Presentation</vt:lpstr>
      <vt:lpstr>ML Algorithms inspires Mental Models of Human Behaviour and Thinking</vt:lpstr>
      <vt:lpstr>ML Algorithms moulds our Mental Models of Human and Artificial Intelligence</vt:lpstr>
      <vt:lpstr>Living in an intelligent world</vt:lpstr>
      <vt:lpstr>Living in an intelligent world</vt:lpstr>
      <vt:lpstr>Demo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Justin</dc:creator>
  <cp:lastModifiedBy>Justin</cp:lastModifiedBy>
  <cp:revision>64</cp:revision>
  <dcterms:created xsi:type="dcterms:W3CDTF">2019-09-28T03:36:12Z</dcterms:created>
  <dcterms:modified xsi:type="dcterms:W3CDTF">2019-09-29T16:07:32Z</dcterms:modified>
</cp:coreProperties>
</file>